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497" r:id="rId5"/>
    <p:sldId id="818" r:id="rId6"/>
    <p:sldId id="872" r:id="rId7"/>
    <p:sldId id="610" r:id="rId8"/>
    <p:sldId id="868" r:id="rId9"/>
    <p:sldId id="874" r:id="rId10"/>
    <p:sldId id="616" r:id="rId11"/>
    <p:sldId id="823" r:id="rId12"/>
    <p:sldId id="864" r:id="rId13"/>
    <p:sldId id="876" r:id="rId14"/>
    <p:sldId id="871" r:id="rId15"/>
    <p:sldId id="877" r:id="rId16"/>
    <p:sldId id="878" r:id="rId17"/>
    <p:sldId id="865" r:id="rId18"/>
    <p:sldId id="870" r:id="rId19"/>
    <p:sldId id="866" r:id="rId20"/>
    <p:sldId id="875" r:id="rId21"/>
    <p:sldId id="838" r:id="rId22"/>
    <p:sldId id="844" r:id="rId23"/>
    <p:sldId id="846" r:id="rId24"/>
    <p:sldId id="867" r:id="rId25"/>
    <p:sldId id="654" r:id="rId26"/>
    <p:sldId id="836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модел (Mockup)" id="{66DCFE1F-60FD-44F2-BE82-706DDBC14898}">
          <p14:sldIdLst>
            <p14:sldId id="353"/>
            <p14:sldId id="497"/>
            <p14:sldId id="818"/>
            <p14:sldId id="872"/>
          </p14:sldIdLst>
        </p14:section>
        <p14:section name="Прототип (Prototype)" id="{EB44CA50-B176-0C4C-B0D0-5459023C7783}">
          <p14:sldIdLst>
            <p14:sldId id="610"/>
            <p14:sldId id="868"/>
            <p14:sldId id="874"/>
          </p14:sldIdLst>
        </p14:section>
        <p14:section name="Елементи на графичния дизайн" id="{2B3E1915-4BA2-9447-BC07-AE658EE7EC35}">
          <p14:sldIdLst>
            <p14:sldId id="616"/>
            <p14:sldId id="823"/>
            <p14:sldId id="864"/>
            <p14:sldId id="876"/>
            <p14:sldId id="871"/>
            <p14:sldId id="877"/>
            <p14:sldId id="878"/>
            <p14:sldId id="865"/>
            <p14:sldId id="870"/>
            <p14:sldId id="866"/>
            <p14:sldId id="875"/>
          </p14:sldIdLst>
        </p14:section>
        <p14:section name="Лого и бранд идентичност" id="{23E1C1D3-C190-EF49-BBD0-D54C17EFBBA7}">
          <p14:sldIdLst>
            <p14:sldId id="838"/>
            <p14:sldId id="844"/>
            <p14:sldId id="846"/>
            <p14:sldId id="867"/>
          </p14:sldIdLst>
        </p14:section>
        <p14:section name="Демо" id="{276EAB92-AF41-DD42-AFD3-D1ABB239E1A7}">
          <p14:sldIdLst>
            <p14:sldId id="654"/>
            <p14:sldId id="83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95427" autoAdjust="0"/>
  </p:normalViewPr>
  <p:slideViewPr>
    <p:cSldViewPr showGuides="1">
      <p:cViewPr varScale="1">
        <p:scale>
          <a:sx n="61" d="100"/>
          <a:sy n="61" d="100"/>
        </p:scale>
        <p:origin x="248" y="1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5.01.26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56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6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7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3400" dirty="0"/>
              <a:t>Графичен модел, прототип, лого и бранд идентичност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Графичен дизайн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-495" r="-1094" b="49363"/>
          <a:stretch/>
        </p:blipFill>
        <p:spPr>
          <a:xfrm>
            <a:off x="6390123" y="3400017"/>
            <a:ext cx="5248260" cy="2188983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Цветова схема, шрифтове, подредба и секции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​Елементи на графичния дизайн</a:t>
            </a:r>
            <a:endParaRPr lang="en-GB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E3DA7-A776-35CE-F9F8-86B0B923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0" y="1089000"/>
            <a:ext cx="3204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графичния дизайн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Основните компоненти </a:t>
            </a:r>
            <a:r>
              <a:rPr lang="bg-BG" sz="3200" dirty="0"/>
              <a:t>оформящи </a:t>
            </a:r>
            <a:r>
              <a:rPr lang="bg-BG" sz="3200" b="1" dirty="0"/>
              <a:t>визуалния вид </a:t>
            </a:r>
            <a:r>
              <a:rPr lang="bg-BG" sz="3200" dirty="0"/>
              <a:t>на уеб сайта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Помагат за </a:t>
            </a:r>
            <a:r>
              <a:rPr lang="bg-BG" sz="3200" b="1" dirty="0">
                <a:solidFill>
                  <a:schemeClr val="bg1"/>
                </a:solidFill>
              </a:rPr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подреден</a:t>
            </a:r>
            <a:r>
              <a:rPr lang="bg-BG" sz="3200" dirty="0"/>
              <a:t>, </a:t>
            </a:r>
            <a:r>
              <a:rPr lang="bg-BG" sz="3200" b="1" dirty="0"/>
              <a:t>четим</a:t>
            </a:r>
            <a:r>
              <a:rPr lang="bg-BG" sz="3200" dirty="0"/>
              <a:t> и </a:t>
            </a:r>
            <a:r>
              <a:rPr lang="bg-BG" sz="3200" b="1" dirty="0"/>
              <a:t>привлекателен</a:t>
            </a:r>
            <a:r>
              <a:rPr lang="bg-BG" sz="3200" dirty="0"/>
              <a:t> </a:t>
            </a:r>
            <a:r>
              <a:rPr lang="bg-BG" sz="3200" b="1" dirty="0"/>
              <a:t>вид</a:t>
            </a:r>
            <a:r>
              <a:rPr lang="bg-BG" sz="3200" dirty="0"/>
              <a:t> на </a:t>
            </a:r>
            <a:r>
              <a:rPr lang="bg-BG" sz="3200" b="1" dirty="0"/>
              <a:t>уеб страниците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Добрата им </a:t>
            </a:r>
            <a:r>
              <a:rPr lang="bg-BG" sz="3200" b="1" dirty="0">
                <a:solidFill>
                  <a:schemeClr val="bg1"/>
                </a:solidFill>
              </a:rPr>
              <a:t>комбинация</a:t>
            </a:r>
            <a:r>
              <a:rPr lang="bg-BG" sz="3200" dirty="0"/>
              <a:t> осигурява </a:t>
            </a:r>
            <a:r>
              <a:rPr lang="bg-BG" sz="3200" b="1" dirty="0"/>
              <a:t>професионален външен вид</a:t>
            </a:r>
            <a:r>
              <a:rPr lang="bg-BG" sz="3200" dirty="0"/>
              <a:t> и </a:t>
            </a:r>
            <a:r>
              <a:rPr lang="bg-BG" sz="3200" b="1" dirty="0"/>
              <a:t>приятно потребителско преживяване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DF908-D22C-5748-5177-A7962EE9A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535" r="11942" b="27690"/>
          <a:stretch/>
        </p:blipFill>
        <p:spPr>
          <a:xfrm>
            <a:off x="6083030" y="2017161"/>
            <a:ext cx="5670000" cy="38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Хармоничната комбинация </a:t>
            </a:r>
            <a:r>
              <a:rPr lang="bg-BG" dirty="0"/>
              <a:t>между </a:t>
            </a:r>
            <a:r>
              <a:rPr lang="bg-BG" b="1" dirty="0"/>
              <a:t>цветовете</a:t>
            </a:r>
          </a:p>
          <a:p>
            <a:r>
              <a:rPr lang="bg-BG" dirty="0"/>
              <a:t>Повечето дизайнери използват </a:t>
            </a:r>
            <a:r>
              <a:rPr lang="bg-BG" b="1" dirty="0"/>
              <a:t>не повече от 3-4 цвята</a:t>
            </a:r>
          </a:p>
          <a:p>
            <a:r>
              <a:rPr lang="bg-BG" b="1" dirty="0"/>
              <a:t>Видове цветове</a:t>
            </a:r>
            <a:r>
              <a:rPr lang="bg-BG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Основен цвят </a:t>
            </a:r>
            <a:r>
              <a:rPr lang="bg-BG" dirty="0"/>
              <a:t>- </a:t>
            </a:r>
            <a:r>
              <a:rPr lang="bg-BG" b="1" dirty="0"/>
              <a:t>главният цвят </a:t>
            </a:r>
            <a:r>
              <a:rPr lang="bg-BG" dirty="0"/>
              <a:t>на </a:t>
            </a:r>
            <a:r>
              <a:rPr lang="bg-BG" b="1" dirty="0"/>
              <a:t>уеб сайта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Вторичен цвят </a:t>
            </a:r>
            <a:r>
              <a:rPr lang="bg-BG" dirty="0"/>
              <a:t>- </a:t>
            </a:r>
            <a:r>
              <a:rPr lang="bg-BG" b="1" dirty="0"/>
              <a:t>цветът</a:t>
            </a:r>
            <a:r>
              <a:rPr lang="bg-BG" dirty="0"/>
              <a:t> за </a:t>
            </a:r>
            <a:r>
              <a:rPr lang="bg-BG" b="1" dirty="0"/>
              <a:t>акценти</a:t>
            </a:r>
            <a:r>
              <a:rPr lang="bg-BG" dirty="0"/>
              <a:t>, </a:t>
            </a:r>
            <a:r>
              <a:rPr lang="bg-BG" b="1" dirty="0"/>
              <a:t>бутони</a:t>
            </a:r>
            <a:r>
              <a:rPr lang="bg-BG" dirty="0"/>
              <a:t> и </a:t>
            </a:r>
            <a:r>
              <a:rPr lang="bg-BG" b="1" dirty="0"/>
              <a:t>важни елементи</a:t>
            </a:r>
            <a:endParaRPr lang="en-US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Третичен цвят </a:t>
            </a:r>
            <a:r>
              <a:rPr lang="bg-BG" dirty="0"/>
              <a:t>- </a:t>
            </a:r>
            <a:r>
              <a:rPr lang="bg-BG" b="1" dirty="0"/>
              <a:t>допълва</a:t>
            </a:r>
            <a:r>
              <a:rPr lang="bg-BG" dirty="0"/>
              <a:t> </a:t>
            </a:r>
            <a:r>
              <a:rPr lang="bg-BG" b="1" dirty="0"/>
              <a:t>основния</a:t>
            </a:r>
            <a:r>
              <a:rPr lang="bg-BG" dirty="0"/>
              <a:t> и </a:t>
            </a:r>
            <a:r>
              <a:rPr lang="bg-BG" b="1" dirty="0"/>
              <a:t>вторичния цвят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Неутрални цветове </a:t>
            </a:r>
            <a:r>
              <a:rPr lang="bg-BG" dirty="0"/>
              <a:t>- </a:t>
            </a:r>
            <a:r>
              <a:rPr lang="bg-BG" b="1" dirty="0"/>
              <a:t>цветовете</a:t>
            </a:r>
            <a:r>
              <a:rPr lang="bg-BG" dirty="0"/>
              <a:t> за </a:t>
            </a:r>
            <a:r>
              <a:rPr lang="bg-BG" b="1" dirty="0"/>
              <a:t>фон</a:t>
            </a:r>
            <a:r>
              <a:rPr lang="bg-BG" dirty="0"/>
              <a:t> и </a:t>
            </a:r>
            <a:r>
              <a:rPr lang="bg-BG" b="1" dirty="0"/>
              <a:t>текст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Цветова схема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F803B-E008-AC99-B587-54E82F77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73"/>
          <a:stretch/>
        </p:blipFill>
        <p:spPr>
          <a:xfrm>
            <a:off x="10035912" y="1408848"/>
            <a:ext cx="1901970" cy="1876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D10C2-1983-A2EC-9740-8201527C9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0" r="33997"/>
          <a:stretch/>
        </p:blipFill>
        <p:spPr>
          <a:xfrm>
            <a:off x="8142676" y="3019791"/>
            <a:ext cx="1901691" cy="187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771A0-A223-478B-8B97-ABD6DC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3"/>
          <a:stretch/>
        </p:blipFill>
        <p:spPr>
          <a:xfrm>
            <a:off x="9873041" y="4630734"/>
            <a:ext cx="1901971" cy="18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5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Колелото на цветовете </a:t>
            </a:r>
            <a:r>
              <a:rPr lang="bg-BG" dirty="0"/>
              <a:t>помага при </a:t>
            </a:r>
            <a:r>
              <a:rPr lang="bg-BG" b="1" dirty="0"/>
              <a:t>избора</a:t>
            </a:r>
            <a:r>
              <a:rPr lang="bg-BG" dirty="0"/>
              <a:t> на </a:t>
            </a:r>
            <a:r>
              <a:rPr lang="bg-BG" b="1" dirty="0"/>
              <a:t>хармонични комбинации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Колелото на цветовете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7E37A-3396-7A08-B465-A30E85A1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00" y="2245500"/>
            <a:ext cx="4410000" cy="44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Аналогични</a:t>
            </a:r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до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(1)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t="12816" r="70100" b="67499"/>
          <a:stretch/>
        </p:blipFill>
        <p:spPr>
          <a:xfrm>
            <a:off x="3220183" y="2463987"/>
            <a:ext cx="5751634" cy="42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Допълващи се </a:t>
            </a:r>
            <a:r>
              <a:rPr lang="bg-BG" b="1" dirty="0"/>
              <a:t>(контрастни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срещу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56213" r="70326" b="23878"/>
          <a:stretch/>
        </p:blipFill>
        <p:spPr>
          <a:xfrm>
            <a:off x="3289125" y="2508899"/>
            <a:ext cx="5613750" cy="424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Монохромни</a:t>
            </a:r>
          </a:p>
          <a:p>
            <a:pPr lvl="1"/>
            <a:r>
              <a:rPr lang="bg-BG" b="1" dirty="0"/>
              <a:t>Различни тонове </a:t>
            </a:r>
            <a:r>
              <a:rPr lang="bg-BG" dirty="0"/>
              <a:t>на </a:t>
            </a:r>
            <a:r>
              <a:rPr lang="bg-BG" b="1" dirty="0"/>
              <a:t>един и същ цвят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8" t="78922" r="39826" b="3027"/>
          <a:stretch/>
        </p:blipFill>
        <p:spPr>
          <a:xfrm>
            <a:off x="3131917" y="2572855"/>
            <a:ext cx="5928165" cy="41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Изборът от </a:t>
            </a:r>
            <a:r>
              <a:rPr lang="bg-BG" b="1" dirty="0"/>
              <a:t>подходящата комбинация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шрифтове</a:t>
            </a:r>
            <a:r>
              <a:rPr lang="bg-BG" dirty="0"/>
              <a:t> е от </a:t>
            </a:r>
            <a:r>
              <a:rPr lang="bg-BG" b="1" dirty="0"/>
              <a:t>важно значение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облика</a:t>
            </a:r>
            <a:r>
              <a:rPr lang="bg-BG" dirty="0"/>
              <a:t> на </a:t>
            </a:r>
            <a:r>
              <a:rPr lang="bg-BG" b="1" dirty="0"/>
              <a:t>уеб сайта</a:t>
            </a:r>
          </a:p>
          <a:p>
            <a:r>
              <a:rPr lang="bg-BG" dirty="0"/>
              <a:t>Дизайнерите използват </a:t>
            </a:r>
            <a:r>
              <a:rPr lang="bg-BG" b="1" dirty="0"/>
              <a:t>не повече от 2-3 шрифта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ADE8-FEF3-5F13-354A-9CE861512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8" y="3046875"/>
            <a:ext cx="5511624" cy="36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Серифни </a:t>
            </a:r>
            <a:r>
              <a:rPr lang="en-US" b="1" dirty="0"/>
              <a:t>(Serif)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Съдържат</a:t>
            </a:r>
            <a:r>
              <a:rPr lang="bg-BG" dirty="0"/>
              <a:t>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/>
              <a:t>основни текстове</a:t>
            </a:r>
          </a:p>
          <a:p>
            <a:r>
              <a:rPr lang="bg-BG" b="1" dirty="0">
                <a:solidFill>
                  <a:schemeClr val="bg1"/>
                </a:solidFill>
              </a:rPr>
              <a:t>Несерифни</a:t>
            </a:r>
            <a:r>
              <a:rPr lang="bg-BG" b="1" dirty="0"/>
              <a:t> </a:t>
            </a:r>
            <a:r>
              <a:rPr lang="en-US" b="1" dirty="0"/>
              <a:t>(Sans-Serif)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съдържат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306F6-74A8-33A9-0BFA-C802E6CA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 b="29578"/>
          <a:stretch/>
        </p:blipFill>
        <p:spPr>
          <a:xfrm>
            <a:off x="2969451" y="4546799"/>
            <a:ext cx="6004530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C463C-8703-34CC-A92B-B67A5BD6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B7D5-DB8F-E323-ADD0-7B35105D1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59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Секциите</a:t>
            </a:r>
            <a:r>
              <a:rPr lang="bg-BG" dirty="0"/>
              <a:t> са </a:t>
            </a:r>
            <a:r>
              <a:rPr lang="bg-BG" b="1" dirty="0"/>
              <a:t>отделни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визуални блокове </a:t>
            </a:r>
            <a:r>
              <a:rPr lang="bg-BG" dirty="0"/>
              <a:t>в </a:t>
            </a:r>
            <a:r>
              <a:rPr lang="bg-BG" b="1" dirty="0"/>
              <a:t>уеб страницата</a:t>
            </a:r>
          </a:p>
          <a:p>
            <a:r>
              <a:rPr lang="bg-BG" b="1" dirty="0">
                <a:solidFill>
                  <a:schemeClr val="bg1"/>
                </a:solidFill>
              </a:rPr>
              <a:t>Подредбата</a:t>
            </a:r>
            <a:r>
              <a:rPr lang="bg-BG" dirty="0"/>
              <a:t> показва </a:t>
            </a:r>
            <a:r>
              <a:rPr lang="bg-BG" b="1" dirty="0">
                <a:solidFill>
                  <a:schemeClr val="bg1"/>
                </a:solidFill>
              </a:rPr>
              <a:t>по какъв начин </a:t>
            </a:r>
            <a:r>
              <a:rPr lang="bg-BG" dirty="0"/>
              <a:t>са </a:t>
            </a:r>
            <a:r>
              <a:rPr lang="bg-BG" b="1" dirty="0"/>
              <a:t>разположени</a:t>
            </a:r>
            <a:r>
              <a:rPr lang="bg-BG" dirty="0"/>
              <a:t> </a:t>
            </a:r>
            <a:r>
              <a:rPr lang="bg-BG" b="1" dirty="0"/>
              <a:t>секциите</a:t>
            </a:r>
          </a:p>
          <a:p>
            <a:r>
              <a:rPr lang="bg-BG" b="1" dirty="0"/>
              <a:t>Подредбата</a:t>
            </a:r>
            <a:r>
              <a:rPr lang="bg-BG" dirty="0"/>
              <a:t> е </a:t>
            </a:r>
            <a:r>
              <a:rPr lang="bg-BG" b="1" dirty="0"/>
              <a:t>композицията</a:t>
            </a:r>
            <a:r>
              <a:rPr lang="bg-BG" dirty="0"/>
              <a:t>, а </a:t>
            </a:r>
            <a:r>
              <a:rPr lang="bg-BG" b="1" dirty="0"/>
              <a:t>секциите</a:t>
            </a:r>
            <a:r>
              <a:rPr lang="bg-BG" dirty="0"/>
              <a:t> са </a:t>
            </a:r>
            <a:r>
              <a:rPr lang="bg-BG" b="1" dirty="0"/>
              <a:t>елементите</a:t>
            </a:r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1CE4F-6627-B977-175E-373E0370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Подредба и секции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F7CC-29F9-560D-F7C4-761A15B5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03" y="878008"/>
            <a:ext cx="6745076" cy="61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Графичен модел </a:t>
            </a:r>
            <a:r>
              <a:rPr lang="en-US" sz="3800" b="1" dirty="0"/>
              <a:t>(Mockup)</a:t>
            </a:r>
            <a:endParaRPr lang="bg-BG" sz="3800" b="1" dirty="0"/>
          </a:p>
          <a:p>
            <a:pPr lvl="1">
              <a:buClr>
                <a:schemeClr val="tx1"/>
              </a:buClr>
            </a:pPr>
            <a:r>
              <a:rPr lang="bg-BG" sz="3600" b="1" dirty="0"/>
              <a:t>Основни етапи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Прототип </a:t>
            </a:r>
            <a:r>
              <a:rPr lang="en-US" sz="3800" b="1" dirty="0"/>
              <a:t>(Prototype</a:t>
            </a:r>
            <a:r>
              <a:rPr lang="bg-BG" sz="3800" b="1" dirty="0"/>
              <a:t>)</a:t>
            </a:r>
            <a:endParaRPr lang="en-US" sz="3800" b="1" dirty="0"/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Елементи </a:t>
            </a:r>
            <a:r>
              <a:rPr lang="bg-BG" sz="3800" dirty="0"/>
              <a:t>на</a:t>
            </a:r>
            <a:r>
              <a:rPr lang="bg-BG" sz="3800" b="1" dirty="0">
                <a:solidFill>
                  <a:schemeClr val="bg1"/>
                </a:solidFill>
              </a:rPr>
              <a:t> графичния дизайн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Цветова схема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Шрифтове </a:t>
            </a:r>
            <a:r>
              <a:rPr lang="en-US" b="1" dirty="0"/>
              <a:t>(</a:t>
            </a:r>
            <a:r>
              <a:rPr lang="bg-BG" b="1" dirty="0"/>
              <a:t>Типография)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Подредба </a:t>
            </a:r>
            <a:r>
              <a:rPr lang="bg-BG" dirty="0"/>
              <a:t>и</a:t>
            </a:r>
            <a:r>
              <a:rPr lang="bg-BG" b="1" dirty="0"/>
              <a:t> секции</a:t>
            </a:r>
          </a:p>
          <a:p>
            <a:pPr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​​​</a:t>
            </a:r>
            <a:r>
              <a:rPr lang="bg-BG" b="1" dirty="0">
                <a:solidFill>
                  <a:schemeClr val="bg1"/>
                </a:solidFill>
              </a:rPr>
              <a:t>Лого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бранд идентичност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C463C-8703-34CC-A92B-B67A5BD6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B7D5-DB8F-E323-ADD0-7B35105D1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455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Секции</a:t>
            </a:r>
            <a:r>
              <a:rPr lang="bg-BG" b="1" dirty="0"/>
              <a:t>:</a:t>
            </a:r>
          </a:p>
          <a:p>
            <a:pPr lvl="1"/>
            <a:r>
              <a:rPr lang="bg-BG" b="1" dirty="0"/>
              <a:t>Хедър</a:t>
            </a:r>
          </a:p>
          <a:p>
            <a:pPr lvl="1"/>
            <a:r>
              <a:rPr lang="bg-BG" b="1" dirty="0"/>
              <a:t>Банер</a:t>
            </a:r>
          </a:p>
          <a:p>
            <a:pPr lvl="1"/>
            <a:r>
              <a:rPr lang="bg-BG" b="1" dirty="0"/>
              <a:t>Информация</a:t>
            </a:r>
          </a:p>
          <a:p>
            <a:pPr lvl="1"/>
            <a:r>
              <a:rPr lang="bg-BG" b="1" dirty="0"/>
              <a:t>Галерия</a:t>
            </a:r>
          </a:p>
          <a:p>
            <a:pPr lvl="1"/>
            <a:r>
              <a:rPr lang="bg-BG" b="1" dirty="0"/>
              <a:t>Футър</a:t>
            </a:r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1CE4F-6627-B977-175E-373E0370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подредба и секции</a:t>
            </a:r>
            <a:endParaRPr lang="en-BG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A98E1E-45D2-169B-B283-2A551B1FBEB1}"/>
              </a:ext>
            </a:extLst>
          </p:cNvPr>
          <p:cNvSpPr txBox="1">
            <a:spLocks/>
          </p:cNvSpPr>
          <p:nvPr/>
        </p:nvSpPr>
        <p:spPr>
          <a:xfrm>
            <a:off x="4296000" y="1126734"/>
            <a:ext cx="7646628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>
                <a:solidFill>
                  <a:schemeClr val="bg1"/>
                </a:solidFill>
              </a:rPr>
              <a:t>Подредба</a:t>
            </a:r>
            <a:r>
              <a:rPr lang="bg-BG" b="1" dirty="0"/>
              <a:t>:</a:t>
            </a:r>
          </a:p>
          <a:p>
            <a:pPr lvl="1"/>
            <a:r>
              <a:rPr lang="bg-BG" b="1" dirty="0"/>
              <a:t>Хедърът</a:t>
            </a:r>
            <a:r>
              <a:rPr lang="bg-BG" dirty="0"/>
              <a:t> ще е </a:t>
            </a:r>
            <a:r>
              <a:rPr lang="bg-BG" b="1" dirty="0"/>
              <a:t>най-отгоре</a:t>
            </a:r>
          </a:p>
          <a:p>
            <a:pPr lvl="1"/>
            <a:r>
              <a:rPr lang="bg-BG" b="1" dirty="0"/>
              <a:t>Банерът</a:t>
            </a:r>
            <a:r>
              <a:rPr lang="bg-BG" dirty="0"/>
              <a:t> ще е </a:t>
            </a:r>
            <a:r>
              <a:rPr lang="bg-BG" b="1" dirty="0"/>
              <a:t>под хедъра</a:t>
            </a:r>
          </a:p>
          <a:p>
            <a:pPr lvl="1"/>
            <a:r>
              <a:rPr lang="bg-BG" b="1" dirty="0"/>
              <a:t>Информацията</a:t>
            </a:r>
            <a:r>
              <a:rPr lang="bg-BG" dirty="0"/>
              <a:t> ще е </a:t>
            </a:r>
            <a:r>
              <a:rPr lang="bg-BG" b="1" dirty="0"/>
              <a:t>в две колони</a:t>
            </a:r>
          </a:p>
          <a:p>
            <a:pPr lvl="1"/>
            <a:r>
              <a:rPr lang="bg-BG" b="1" dirty="0"/>
              <a:t>Галерията</a:t>
            </a:r>
            <a:r>
              <a:rPr lang="bg-BG" dirty="0"/>
              <a:t> ще е </a:t>
            </a:r>
            <a:r>
              <a:rPr lang="bg-BG" b="1" dirty="0"/>
              <a:t>в табличен вид</a:t>
            </a:r>
          </a:p>
          <a:p>
            <a:pPr lvl="1"/>
            <a:r>
              <a:rPr lang="bg-BG" b="1" dirty="0"/>
              <a:t>Футърът</a:t>
            </a:r>
            <a:r>
              <a:rPr lang="bg-BG" dirty="0"/>
              <a:t> ще е </a:t>
            </a:r>
            <a:r>
              <a:rPr lang="bg-BG" b="1" dirty="0"/>
              <a:t>най-отдолу</a:t>
            </a: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097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Обликът пред света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Лого и бранд идентичност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3F7B7-C002-E11C-D703-3E17512C5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18359" r="18519" b="24445"/>
          <a:stretch/>
        </p:blipFill>
        <p:spPr>
          <a:xfrm>
            <a:off x="4599468" y="1385091"/>
            <a:ext cx="2993063" cy="27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Логото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бранд идентичността </a:t>
            </a:r>
            <a:r>
              <a:rPr lang="bg-BG" sz="3600" dirty="0"/>
              <a:t>помагат на дадена </a:t>
            </a:r>
            <a:r>
              <a:rPr lang="bg-BG" sz="3600" b="1" dirty="0"/>
              <a:t>марка</a:t>
            </a:r>
            <a:r>
              <a:rPr lang="bg-BG" sz="3600" dirty="0"/>
              <a:t> да бъде </a:t>
            </a:r>
            <a:r>
              <a:rPr lang="bg-BG" sz="3600" b="1" dirty="0"/>
              <a:t>разпознаваема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Осигуряват </a:t>
            </a:r>
            <a:r>
              <a:rPr lang="bg-BG" sz="3600" b="1" dirty="0"/>
              <a:t>консистентност</a:t>
            </a:r>
            <a:r>
              <a:rPr lang="bg-BG" sz="3600" dirty="0"/>
              <a:t> в </a:t>
            </a:r>
            <a:r>
              <a:rPr lang="bg-BG" sz="3600" b="1" dirty="0"/>
              <a:t>уеб сайта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3800" dirty="0"/>
              <a:t>Лого и бранд идентичност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35C49-84C8-BC2B-B9B1-9C175B12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b="10686"/>
          <a:stretch/>
        </p:blipFill>
        <p:spPr>
          <a:xfrm>
            <a:off x="3604716" y="3068999"/>
            <a:ext cx="4734000" cy="37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b="1" dirty="0">
                <a:solidFill>
                  <a:schemeClr val="bg1"/>
                </a:solidFill>
              </a:rPr>
              <a:t>Графичен знак </a:t>
            </a:r>
            <a:r>
              <a:rPr lang="bg-BG" sz="3400" dirty="0"/>
              <a:t>представящ </a:t>
            </a:r>
            <a:r>
              <a:rPr lang="bg-BG" sz="3400" b="1" dirty="0"/>
              <a:t>организацията</a:t>
            </a:r>
            <a:r>
              <a:rPr lang="bg-BG" sz="3400" dirty="0"/>
              <a:t>, </a:t>
            </a:r>
            <a:r>
              <a:rPr lang="bg-BG" sz="3400" b="1" dirty="0"/>
              <a:t>фирмата</a:t>
            </a:r>
            <a:r>
              <a:rPr lang="bg-BG" sz="3400" dirty="0"/>
              <a:t> или </a:t>
            </a:r>
            <a:r>
              <a:rPr lang="bg-BG" sz="3400" b="1" dirty="0"/>
              <a:t>проекта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Може да е </a:t>
            </a:r>
            <a:r>
              <a:rPr lang="bg-BG" sz="3400" b="1" dirty="0">
                <a:solidFill>
                  <a:schemeClr val="bg1"/>
                </a:solidFill>
              </a:rPr>
              <a:t>текстово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символно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комбинация</a:t>
            </a:r>
            <a:r>
              <a:rPr lang="bg-BG" sz="3400" b="1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от двете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бързо разпознаване</a:t>
            </a:r>
            <a:r>
              <a:rPr lang="bg-BG" sz="3400" dirty="0"/>
              <a:t>, </a:t>
            </a:r>
            <a:r>
              <a:rPr lang="bg-BG" sz="3400" b="1" dirty="0"/>
              <a:t>професионален вид </a:t>
            </a:r>
            <a:r>
              <a:rPr lang="bg-BG" sz="3400" dirty="0"/>
              <a:t>и </a:t>
            </a:r>
            <a:r>
              <a:rPr lang="bg-BG" sz="3400" b="1" dirty="0"/>
              <a:t>свързване</a:t>
            </a:r>
            <a:r>
              <a:rPr lang="bg-BG" sz="3400" dirty="0"/>
              <a:t> на </a:t>
            </a:r>
            <a:r>
              <a:rPr lang="bg-BG" sz="3400" b="1" dirty="0"/>
              <a:t>дизайна</a:t>
            </a:r>
            <a:r>
              <a:rPr lang="bg-BG" sz="3400" dirty="0"/>
              <a:t> с </a:t>
            </a:r>
            <a:r>
              <a:rPr lang="bg-BG" sz="3400" b="1" dirty="0"/>
              <a:t>бранда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Лого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E3F48-58F6-B563-E289-4288A0B81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0" t="7875" r="10861" b="7873"/>
          <a:stretch/>
        </p:blipFill>
        <p:spPr>
          <a:xfrm>
            <a:off x="6816000" y="1089000"/>
            <a:ext cx="4802031" cy="52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 lnSpcReduction="10000"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Цялостния визуален стил </a:t>
            </a:r>
            <a:r>
              <a:rPr lang="bg-BG" sz="3200" dirty="0"/>
              <a:t>на </a:t>
            </a:r>
            <a:r>
              <a:rPr lang="bg-BG" sz="3200" b="1" dirty="0"/>
              <a:t>марката</a:t>
            </a:r>
          </a:p>
          <a:p>
            <a:r>
              <a:rPr lang="bg-BG" sz="3200" b="1" dirty="0"/>
              <a:t>Бранд идентичността </a:t>
            </a:r>
            <a:r>
              <a:rPr lang="bg-BG" sz="3200" dirty="0"/>
              <a:t>включва:</a:t>
            </a:r>
          </a:p>
          <a:p>
            <a:pPr lvl="1"/>
            <a:r>
              <a:rPr lang="bg-BG" sz="3000" b="1" dirty="0"/>
              <a:t>Цветова палитра</a:t>
            </a:r>
          </a:p>
          <a:p>
            <a:pPr lvl="1"/>
            <a:r>
              <a:rPr lang="bg-BG" sz="3000" b="1" dirty="0"/>
              <a:t>Шрифтове</a:t>
            </a:r>
            <a:r>
              <a:rPr lang="bg-BG" sz="3000" dirty="0"/>
              <a:t> и </a:t>
            </a:r>
            <a:r>
              <a:rPr lang="bg-BG" sz="3000" b="1" dirty="0"/>
              <a:t>топография</a:t>
            </a:r>
          </a:p>
          <a:p>
            <a:pPr lvl="1"/>
            <a:r>
              <a:rPr lang="bg-BG" sz="3000" b="1" dirty="0"/>
              <a:t>Лого</a:t>
            </a:r>
            <a:r>
              <a:rPr lang="bg-BG" sz="3000" dirty="0"/>
              <a:t> и </a:t>
            </a:r>
            <a:r>
              <a:rPr lang="bg-BG" sz="3000" b="1" dirty="0"/>
              <a:t>вариации на логото</a:t>
            </a:r>
          </a:p>
          <a:p>
            <a:pPr lvl="1"/>
            <a:r>
              <a:rPr lang="bg-BG" sz="3000" b="1" dirty="0"/>
              <a:t>Икони</a:t>
            </a:r>
            <a:r>
              <a:rPr lang="bg-BG" sz="3000" dirty="0"/>
              <a:t> и </a:t>
            </a:r>
            <a:r>
              <a:rPr lang="bg-BG" sz="3000" b="1" dirty="0"/>
              <a:t>графични елементи</a:t>
            </a:r>
          </a:p>
          <a:p>
            <a:pPr lvl="1"/>
            <a:r>
              <a:rPr lang="bg-BG" sz="3000" b="1" dirty="0"/>
              <a:t>Стил</a:t>
            </a:r>
            <a:r>
              <a:rPr lang="bg-BG" sz="3000" dirty="0"/>
              <a:t> на </a:t>
            </a:r>
            <a:r>
              <a:rPr lang="bg-BG" sz="3000" b="1" dirty="0"/>
              <a:t>изображенията</a:t>
            </a:r>
          </a:p>
          <a:p>
            <a:pPr lvl="1"/>
            <a:r>
              <a:rPr lang="bg-BG" sz="3000" b="1" dirty="0"/>
              <a:t>Тонове</a:t>
            </a:r>
            <a:r>
              <a:rPr lang="bg-BG" sz="3000" dirty="0"/>
              <a:t> и </a:t>
            </a:r>
            <a:r>
              <a:rPr lang="bg-BG" sz="3000" b="1" dirty="0"/>
              <a:t>визуална атмосфера </a:t>
            </a:r>
            <a:r>
              <a:rPr lang="bg-BG" sz="3000" dirty="0"/>
              <a:t>(класически, весел, модерен и т.н.)</a:t>
            </a:r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2440C-7D4E-B25E-8470-BFA0B7C56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15355" r="6693" b="15355"/>
          <a:stretch/>
        </p:blipFill>
        <p:spPr>
          <a:xfrm>
            <a:off x="6353568" y="1662747"/>
            <a:ext cx="5639957" cy="45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027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Графичен модел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Mockup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bg-BG" sz="2600" dirty="0"/>
              <a:t>=</a:t>
            </a:r>
            <a:r>
              <a:rPr lang="en-US" sz="2600" dirty="0"/>
              <a:t>= </a:t>
            </a:r>
            <a:r>
              <a:rPr lang="bg-BG" sz="2600" b="1" dirty="0"/>
              <a:t>статично</a:t>
            </a:r>
            <a:r>
              <a:rPr lang="bg-BG" sz="2600" dirty="0"/>
              <a:t> и </a:t>
            </a:r>
            <a:r>
              <a:rPr lang="bg-BG" sz="2600" b="1" dirty="0"/>
              <a:t>детайлно</a:t>
            </a:r>
            <a:r>
              <a:rPr lang="bg-BG" sz="2600" dirty="0"/>
              <a:t> </a:t>
            </a:r>
            <a:r>
              <a:rPr lang="bg-BG" sz="2600" b="1" dirty="0"/>
              <a:t>визуално представяне</a:t>
            </a:r>
            <a:r>
              <a:rPr lang="bg-BG" sz="2600" dirty="0"/>
              <a:t> на </a:t>
            </a:r>
            <a:r>
              <a:rPr lang="bg-BG" sz="2600" b="1" dirty="0"/>
              <a:t>уеб сайта</a:t>
            </a:r>
            <a:endParaRPr lang="en-US" sz="2600" b="1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Прототип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Prototype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en-US" sz="2600" dirty="0"/>
              <a:t>== </a:t>
            </a:r>
            <a:r>
              <a:rPr lang="bg-BG" sz="2600" b="1" dirty="0"/>
              <a:t>интерактивен модел </a:t>
            </a:r>
            <a:r>
              <a:rPr lang="bg-BG" sz="2600" dirty="0"/>
              <a:t>на </a:t>
            </a:r>
            <a:r>
              <a:rPr lang="bg-BG" sz="2600" b="1" dirty="0"/>
              <a:t>уеб сайта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Елементи на графичния дизайн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Цветова схема</a:t>
            </a:r>
            <a:r>
              <a:rPr lang="en-US" sz="2400" dirty="0">
                <a:solidFill>
                  <a:schemeClr val="bg2"/>
                </a:solidFill>
              </a:rPr>
              <a:t> == </a:t>
            </a:r>
            <a:r>
              <a:rPr lang="bg-BG" sz="2400" b="1" dirty="0">
                <a:solidFill>
                  <a:schemeClr val="bg2"/>
                </a:solidFill>
              </a:rPr>
              <a:t>хармоничната комбинация </a:t>
            </a:r>
            <a:r>
              <a:rPr lang="bg-BG" sz="2400" dirty="0">
                <a:solidFill>
                  <a:schemeClr val="bg2"/>
                </a:solidFill>
              </a:rPr>
              <a:t>между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цветовете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Шрифтове (Типография)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dirty="0">
                <a:solidFill>
                  <a:schemeClr val="bg2"/>
                </a:solidFill>
              </a:rPr>
              <a:t>определят </a:t>
            </a:r>
            <a:r>
              <a:rPr lang="bg-BG" sz="2400" b="1" dirty="0">
                <a:solidFill>
                  <a:schemeClr val="bg2"/>
                </a:solidFill>
              </a:rPr>
              <a:t>вида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подредбата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текстовете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Подредба и секции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==</a:t>
            </a:r>
            <a:r>
              <a:rPr lang="bg-BG" sz="2400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начинът</a:t>
            </a:r>
            <a:r>
              <a:rPr lang="bg-BG" sz="2400" dirty="0">
                <a:solidFill>
                  <a:schemeClr val="bg2"/>
                </a:solidFill>
              </a:rPr>
              <a:t>, по който са </a:t>
            </a:r>
            <a:r>
              <a:rPr lang="bg-BG" sz="2400" b="1" dirty="0">
                <a:solidFill>
                  <a:schemeClr val="bg2"/>
                </a:solidFill>
              </a:rPr>
              <a:t>разпределени елементите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Лого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/>
              <a:t>==</a:t>
            </a:r>
            <a:r>
              <a:rPr lang="bg-BG" sz="2600" b="1" dirty="0"/>
              <a:t> графичен знак </a:t>
            </a:r>
            <a:r>
              <a:rPr lang="bg-BG" sz="2600" dirty="0"/>
              <a:t>представящ марката</a:t>
            </a:r>
            <a:endParaRPr lang="en-US" sz="2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Бранд идентичност </a:t>
            </a:r>
            <a:r>
              <a:rPr lang="en-US" sz="2600" dirty="0"/>
              <a:t>==</a:t>
            </a:r>
            <a:r>
              <a:rPr lang="bg-BG" sz="2600" dirty="0"/>
              <a:t> </a:t>
            </a:r>
            <a:r>
              <a:rPr lang="bg-BG" sz="2600" b="1" dirty="0"/>
              <a:t>цялостният визуален стил </a:t>
            </a:r>
            <a:r>
              <a:rPr lang="bg-BG" sz="2600" dirty="0"/>
              <a:t>на марката</a:t>
            </a:r>
            <a:endParaRPr lang="en-US" sz="26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Основни етапи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​Графичен модел (</a:t>
            </a:r>
            <a:r>
              <a:rPr lang="en-GB" sz="6000" dirty="0"/>
              <a:t>Mockup)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5C08-AB33-3D62-C607-FC2BD36A3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0" t="12326" r="4908" b="16497"/>
          <a:stretch/>
        </p:blipFill>
        <p:spPr>
          <a:xfrm>
            <a:off x="4581366" y="1539000"/>
            <a:ext cx="302926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Статично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детайлно</a:t>
            </a:r>
            <a:r>
              <a:rPr lang="bg-BG" sz="3400" dirty="0"/>
              <a:t> </a:t>
            </a:r>
            <a:r>
              <a:rPr lang="bg-BG" sz="3400" b="1" dirty="0"/>
              <a:t>визуално представяне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 ще изглежда крайният дизайн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​Графичен модел (</a:t>
            </a:r>
            <a:r>
              <a:rPr lang="en-GB" sz="4000" dirty="0"/>
              <a:t>Mockup)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860AA-30B3-8A33-D7F8-785372EE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81" y="2626690"/>
            <a:ext cx="6126438" cy="40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цветова схема</a:t>
            </a:r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цветове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pPr lvl="1"/>
            <a:r>
              <a:rPr lang="bg-BG" sz="3000" b="1" dirty="0"/>
              <a:t>Цветовете</a:t>
            </a:r>
            <a:r>
              <a:rPr lang="bg-BG" sz="3000" dirty="0"/>
              <a:t> трябва да </a:t>
            </a:r>
            <a:r>
              <a:rPr lang="bg-BG" sz="3000" b="1" dirty="0">
                <a:solidFill>
                  <a:schemeClr val="bg1"/>
                </a:solidFill>
              </a:rPr>
              <a:t>отразяват</a:t>
            </a:r>
            <a:r>
              <a:rPr lang="bg-BG" sz="3000" b="1" dirty="0"/>
              <a:t> бранда</a:t>
            </a:r>
          </a:p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шрифтове</a:t>
            </a:r>
            <a:r>
              <a:rPr lang="bg-BG" sz="3200" b="1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типография</a:t>
            </a:r>
            <a:r>
              <a:rPr lang="en-US" sz="3200" b="1" dirty="0"/>
              <a:t>)</a:t>
            </a:r>
            <a:endParaRPr lang="bg-BG" sz="3200" b="1" dirty="0"/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шрифтове </a:t>
            </a:r>
            <a:r>
              <a:rPr lang="bg-BG" sz="3000" dirty="0"/>
              <a:t>за </a:t>
            </a:r>
            <a:r>
              <a:rPr lang="bg-BG" sz="3000" b="1" dirty="0"/>
              <a:t>текст</a:t>
            </a:r>
            <a:r>
              <a:rPr lang="bg-BG" sz="3000" dirty="0"/>
              <a:t> и </a:t>
            </a:r>
            <a:r>
              <a:rPr lang="bg-BG" sz="3000" b="1" dirty="0"/>
              <a:t>заглавия</a:t>
            </a:r>
          </a:p>
          <a:p>
            <a:pPr lvl="1"/>
            <a:r>
              <a:rPr lang="bg-BG" sz="3000" b="1" dirty="0"/>
              <a:t>Шрифтовете</a:t>
            </a:r>
            <a:r>
              <a:rPr lang="bg-BG" sz="3000" dirty="0"/>
              <a:t> трябва да са </a:t>
            </a:r>
            <a:r>
              <a:rPr lang="bg-BG" sz="3000" b="1" dirty="0">
                <a:solidFill>
                  <a:schemeClr val="bg1"/>
                </a:solidFill>
              </a:rPr>
              <a:t>четими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подходящи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 </a:t>
            </a:r>
            <a:r>
              <a:rPr lang="en-US" sz="4000" dirty="0"/>
              <a:t>(</a:t>
            </a:r>
            <a:r>
              <a:rPr lang="bg-BG" sz="4000" dirty="0"/>
              <a:t>1</a:t>
            </a:r>
            <a:r>
              <a:rPr lang="en-US" sz="4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E24D6D-1A7E-8F26-A3DF-D2127DFBE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12439" r="9853" b="13690"/>
          <a:stretch/>
        </p:blipFill>
        <p:spPr>
          <a:xfrm>
            <a:off x="7787618" y="1196125"/>
            <a:ext cx="3015000" cy="2736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EF3392-4627-DD94-E1AD-A87310BC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15" y="3835891"/>
            <a:ext cx="2889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5598" cy="5528766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изображения</a:t>
            </a:r>
          </a:p>
          <a:p>
            <a:pPr lvl="1"/>
            <a:r>
              <a:rPr lang="bg-BG" sz="2800" dirty="0"/>
              <a:t>Подбиране на </a:t>
            </a:r>
            <a:r>
              <a:rPr lang="bg-BG" sz="2800" b="1" dirty="0"/>
              <a:t>снимки</a:t>
            </a:r>
            <a:r>
              <a:rPr lang="bg-BG" sz="2800" dirty="0"/>
              <a:t>, </a:t>
            </a:r>
            <a:r>
              <a:rPr lang="bg-BG" sz="2800" b="1" dirty="0"/>
              <a:t>икони</a:t>
            </a:r>
            <a:r>
              <a:rPr lang="bg-BG" sz="2800" dirty="0"/>
              <a:t> или </a:t>
            </a:r>
            <a:r>
              <a:rPr lang="bg-BG" sz="2800" b="1" dirty="0"/>
              <a:t>графики</a:t>
            </a:r>
          </a:p>
          <a:p>
            <a:pPr lvl="1"/>
            <a:r>
              <a:rPr lang="bg-BG" sz="2800" b="1" dirty="0"/>
              <a:t>Празните полета </a:t>
            </a:r>
            <a:r>
              <a:rPr lang="bg-BG" sz="2800" dirty="0"/>
              <a:t>за </a:t>
            </a:r>
            <a:r>
              <a:rPr lang="bg-BG" sz="2800" b="1" dirty="0"/>
              <a:t>изображения</a:t>
            </a:r>
            <a:r>
              <a:rPr lang="bg-BG" sz="2800" dirty="0"/>
              <a:t> от </a:t>
            </a:r>
            <a:r>
              <a:rPr lang="bg-BG" sz="2800" b="1" dirty="0"/>
              <a:t>схематичния дизайн </a:t>
            </a:r>
            <a:r>
              <a:rPr lang="en-US" sz="2800" dirty="0"/>
              <a:t>(</a:t>
            </a:r>
            <a:r>
              <a:rPr lang="en-US" sz="2800" b="1" dirty="0"/>
              <a:t>wireframe</a:t>
            </a:r>
            <a:r>
              <a:rPr lang="en-US" sz="2800" dirty="0"/>
              <a:t>) </a:t>
            </a:r>
            <a:r>
              <a:rPr lang="bg-BG" sz="2800" dirty="0"/>
              <a:t>се </a:t>
            </a:r>
            <a:r>
              <a:rPr lang="bg-BG" sz="2800" b="1" dirty="0">
                <a:solidFill>
                  <a:schemeClr val="bg1"/>
                </a:solidFill>
              </a:rPr>
              <a:t>заместват с реални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Финално оформление</a:t>
            </a:r>
          </a:p>
          <a:p>
            <a:pPr lvl="1"/>
            <a:r>
              <a:rPr lang="bg-BG" sz="2800" dirty="0"/>
              <a:t>Поставяне на </a:t>
            </a:r>
            <a:r>
              <a:rPr lang="bg-BG" sz="2800" b="1" dirty="0"/>
              <a:t>лого</a:t>
            </a:r>
          </a:p>
          <a:p>
            <a:pPr lvl="1"/>
            <a:r>
              <a:rPr lang="bg-BG" sz="2800" dirty="0"/>
              <a:t>Разпределяне на </a:t>
            </a:r>
            <a:r>
              <a:rPr lang="bg-BG" sz="2800" b="1" dirty="0"/>
              <a:t>компонентите</a:t>
            </a:r>
          </a:p>
          <a:p>
            <a:pPr lvl="1"/>
            <a:r>
              <a:rPr lang="bg-BG" sz="2800" dirty="0"/>
              <a:t>Дискусия с </a:t>
            </a:r>
            <a:r>
              <a:rPr lang="bg-BG" sz="2800" b="1" dirty="0"/>
              <a:t>екипа</a:t>
            </a:r>
            <a:r>
              <a:rPr lang="bg-BG" sz="2800" dirty="0"/>
              <a:t> и </a:t>
            </a:r>
            <a:r>
              <a:rPr lang="bg-BG" sz="2800" b="1" dirty="0"/>
              <a:t>клиента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</a:rPr>
              <a:t>преди започване на изработката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</a:t>
            </a:r>
            <a:r>
              <a:rPr lang="en-US" sz="4000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6956F-017D-8AF5-86B9-2FF4D09F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1" b="11681"/>
          <a:stretch/>
        </p:blipFill>
        <p:spPr>
          <a:xfrm>
            <a:off x="7833000" y="1297678"/>
            <a:ext cx="3159000" cy="238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472AD-39DC-84F8-6F2A-655658C03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t="4777" r="2324" b="8388"/>
          <a:stretch/>
        </p:blipFill>
        <p:spPr>
          <a:xfrm>
            <a:off x="7230000" y="3810958"/>
            <a:ext cx="4365000" cy="26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Тестване на потребителското 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​​Прототип (</a:t>
            </a:r>
            <a:r>
              <a:rPr lang="en-GB" sz="6000" dirty="0"/>
              <a:t>Prototype)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DF12C-F9AC-D27C-1EA9-B082520B0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5" t="16483" r="14835" b="12088"/>
          <a:stretch/>
        </p:blipFill>
        <p:spPr>
          <a:xfrm>
            <a:off x="4656000" y="1674000"/>
            <a:ext cx="2880000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Интерактивен модел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Симулация</a:t>
            </a:r>
            <a:r>
              <a:rPr lang="bg-BG" sz="3400" dirty="0"/>
              <a:t> на </a:t>
            </a:r>
            <a:r>
              <a:rPr lang="bg-BG" sz="3400" b="1" dirty="0"/>
              <a:t>реално поведение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кликане</a:t>
            </a:r>
            <a:r>
              <a:rPr lang="bg-BG" sz="3400" dirty="0"/>
              <a:t> и </a:t>
            </a:r>
            <a:r>
              <a:rPr lang="bg-BG" sz="3400" b="1" dirty="0"/>
              <a:t>отваряне</a:t>
            </a:r>
            <a:r>
              <a:rPr lang="bg-BG" sz="3400" dirty="0"/>
              <a:t> на </a:t>
            </a:r>
            <a:r>
              <a:rPr lang="bg-BG" sz="3400" b="1" dirty="0"/>
              <a:t>менюта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</a:t>
            </a:r>
            <a:r>
              <a:rPr lang="bg-BG" sz="3400" dirty="0"/>
              <a:t> ще </a:t>
            </a:r>
            <a:r>
              <a:rPr lang="bg-BG" sz="3400" b="1" dirty="0"/>
              <a:t>работи</a:t>
            </a:r>
            <a:r>
              <a:rPr lang="bg-BG" sz="3400" dirty="0"/>
              <a:t> </a:t>
            </a:r>
            <a:r>
              <a:rPr lang="bg-BG" sz="3400" b="1" dirty="0"/>
              <a:t>потребителският интерфейс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​​Прототип (</a:t>
            </a:r>
            <a:r>
              <a:rPr lang="en-GB" sz="4000" dirty="0"/>
              <a:t>Prototype)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8794C-D437-3079-2FE2-9EB3707A1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96" y="1947776"/>
            <a:ext cx="5635648" cy="40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2C20E-59AD-FE6E-8B38-D093F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096B-C4AF-95AC-CF9C-440240EC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Прототип</a:t>
            </a:r>
            <a:r>
              <a:rPr lang="bg-BG" b="1" dirty="0"/>
              <a:t> (</a:t>
            </a:r>
            <a:r>
              <a:rPr lang="en-US" b="1" dirty="0"/>
              <a:t>Prototype)</a:t>
            </a:r>
            <a:endParaRPr lang="bg-BG" b="1" dirty="0"/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интеракция </a:t>
            </a:r>
            <a:r>
              <a:rPr lang="bg-BG" dirty="0"/>
              <a:t>с</a:t>
            </a:r>
            <a:r>
              <a:rPr lang="bg-BG" b="1" dirty="0"/>
              <a:t> уеб сайта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D21C-85CD-257D-707E-D7A2804BD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Графичен модел </a:t>
            </a:r>
            <a:r>
              <a:rPr lang="bg-BG" b="1" dirty="0"/>
              <a:t>(</a:t>
            </a:r>
            <a:r>
              <a:rPr lang="en-US" b="1" dirty="0"/>
              <a:t>Mockup)</a:t>
            </a:r>
          </a:p>
          <a:p>
            <a:pPr lvl="1"/>
            <a:r>
              <a:rPr lang="bg-BG" dirty="0"/>
              <a:t>Показва </a:t>
            </a:r>
            <a:r>
              <a:rPr lang="bg-BG" b="1" dirty="0"/>
              <a:t>само външния вид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D450E-22C7-6EB7-80B8-B3E1B00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Mockup vs.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F131C-8FB9-C6F8-5EF9-09C21A2B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10280" r="9317" b="10280"/>
          <a:stretch/>
        </p:blipFill>
        <p:spPr>
          <a:xfrm>
            <a:off x="1455701" y="3069000"/>
            <a:ext cx="3015000" cy="2961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46CB8-C632-592D-41A5-047983B55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0" t="10280" r="8005" b="8005"/>
          <a:stretch/>
        </p:blipFill>
        <p:spPr>
          <a:xfrm>
            <a:off x="8121000" y="3002811"/>
            <a:ext cx="3155608" cy="30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26105</TotalTime>
  <Words>1177</Words>
  <Application>Microsoft Macintosh PowerPoint</Application>
  <PresentationFormat>Widescreen</PresentationFormat>
  <Paragraphs>191</Paragraphs>
  <Slides>29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Графичен дизайн на уеб сайт</vt:lpstr>
      <vt:lpstr>Съдържание</vt:lpstr>
      <vt:lpstr>​Графичен модел (Mockup)</vt:lpstr>
      <vt:lpstr>​Графичен модел (Mockup)</vt:lpstr>
      <vt:lpstr>Етапи при създаване на графичен модел (1)</vt:lpstr>
      <vt:lpstr>Етапи при създаване на графичен модел (2)</vt:lpstr>
      <vt:lpstr>​​Прототип (Prototype)</vt:lpstr>
      <vt:lpstr>​​Прототип (Prototype)</vt:lpstr>
      <vt:lpstr>Mockup vs. Prototype</vt:lpstr>
      <vt:lpstr>​Елементи на графичния дизайн</vt:lpstr>
      <vt:lpstr>Елементи на графичния дизайн</vt:lpstr>
      <vt:lpstr>Цветова схема</vt:lpstr>
      <vt:lpstr>Колелото на цветовете</vt:lpstr>
      <vt:lpstr>Основни видове цветови схеми (1)</vt:lpstr>
      <vt:lpstr>Основни видове цветови схеми (2)</vt:lpstr>
      <vt:lpstr>Основни видове цветови схеми (3)</vt:lpstr>
      <vt:lpstr>Шрифтове</vt:lpstr>
      <vt:lpstr>Видове шрифтове</vt:lpstr>
      <vt:lpstr>Подредба и секции</vt:lpstr>
      <vt:lpstr>Пример за подредба и секции</vt:lpstr>
      <vt:lpstr>Лого и бранд идентичност</vt:lpstr>
      <vt:lpstr>Лого и бранд идентичност</vt:lpstr>
      <vt:lpstr>Лого</vt:lpstr>
      <vt:lpstr>Бранд идентичност</vt:lpstr>
      <vt:lpstr>Пример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Графичен дизайн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358</cp:revision>
  <dcterms:created xsi:type="dcterms:W3CDTF">2018-05-23T13:08:44Z</dcterms:created>
  <dcterms:modified xsi:type="dcterms:W3CDTF">2026-01-05T12:02:34Z</dcterms:modified>
  <cp:category/>
</cp:coreProperties>
</file>